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sldIdLst>
    <p:sldId id="256" r:id="rId5"/>
    <p:sldId id="257" r:id="rId6"/>
    <p:sldId id="262" r:id="rId7"/>
    <p:sldId id="258" r:id="rId8"/>
    <p:sldId id="264" r:id="rId9"/>
    <p:sldId id="284" r:id="rId10"/>
    <p:sldId id="260" r:id="rId11"/>
    <p:sldId id="287" r:id="rId12"/>
    <p:sldId id="265" r:id="rId13"/>
    <p:sldId id="269" r:id="rId14"/>
    <p:sldId id="270" r:id="rId15"/>
    <p:sldId id="271" r:id="rId16"/>
    <p:sldId id="268" r:id="rId17"/>
    <p:sldId id="272" r:id="rId18"/>
    <p:sldId id="273" r:id="rId19"/>
    <p:sldId id="274" r:id="rId20"/>
    <p:sldId id="275" r:id="rId21"/>
    <p:sldId id="266" r:id="rId22"/>
    <p:sldId id="282" r:id="rId23"/>
    <p:sldId id="285" r:id="rId24"/>
    <p:sldId id="276" r:id="rId25"/>
    <p:sldId id="277" r:id="rId26"/>
    <p:sldId id="288" r:id="rId27"/>
    <p:sldId id="278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>
      <p:cViewPr varScale="1">
        <p:scale>
          <a:sx n="80" d="100"/>
          <a:sy n="80" d="100"/>
        </p:scale>
        <p:origin x="148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76EB5E-7981-4EEB-B9AA-38DC18B622D4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A58E33-B3A4-4F63-9EFB-CBB47CE41D1E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en-GB" dirty="0">
                <a:latin typeface="Arial Black" panose="020B0A04020102020204" pitchFamily="34" charset="0"/>
              </a:rPr>
              <a:t>End of Key Stage 2 Assessment - 2026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342" y="4520753"/>
            <a:ext cx="8305800" cy="1143000"/>
          </a:xfrm>
        </p:spPr>
        <p:txBody>
          <a:bodyPr/>
          <a:lstStyle/>
          <a:p>
            <a:r>
              <a:rPr lang="en-GB" dirty="0" err="1">
                <a:solidFill>
                  <a:schemeClr val="tx1"/>
                </a:solidFill>
                <a:latin typeface="Arial Black" panose="020B0A04020102020204" pitchFamily="34" charset="0"/>
              </a:rPr>
              <a:t>Orston</a:t>
            </a: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 Primary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381" y="2337247"/>
            <a:ext cx="3827722" cy="2064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AF81E-0093-4132-AB23-3A9CFF535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242" y="2996952"/>
            <a:ext cx="1512168" cy="1512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193E62-744E-4A22-8E48-D9C68A630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2997181"/>
            <a:ext cx="1511939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8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07987" y="401638"/>
            <a:ext cx="838438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Spelling, Punctuation and Grammar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504" y="1454860"/>
            <a:ext cx="8856984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A Spelling test is administered containing 20 words, lasting approximately 15 minutes. (20 marks)</a:t>
            </a:r>
          </a:p>
          <a:p>
            <a:pPr marL="182562">
              <a:defRPr/>
            </a:pP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A separate test (50 marks) is given on Punctuation, Vocabulary and Grammar.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This test lasts for 45 minutes and requires short answer questions, including some multiple choice.</a:t>
            </a:r>
          </a:p>
          <a:p>
            <a:pPr marL="182562">
              <a:defRPr/>
            </a:pPr>
            <a:endParaRPr lang="en-GB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Marks for these two tests are added together to give a total for Spelling, Punctuation and Grammar.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30D6DD-15CD-4078-8833-40D8E4C2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255" y="736260"/>
            <a:ext cx="865707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8DC92-A9D4-4F48-B015-7D054085E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94" y="748836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07987" y="401638"/>
            <a:ext cx="7985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2294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141538"/>
            <a:ext cx="76422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187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407987" y="401638"/>
            <a:ext cx="8093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3319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473325"/>
            <a:ext cx="7648575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0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407988" y="401638"/>
            <a:ext cx="8196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Reading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5600" y="1118467"/>
            <a:ext cx="8429625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Reading Test consists of a single test paper with three unrelated reading texts.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Children are given 60 minutes in total, which includes reading the texts and answering the questions.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total of 50 marks are available.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Questions are designed to assess the comprehension and understanding of a child’s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Some questions are multiple choice or selected response, others require short answers and some require an extended response or explanation.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3221"/>
            <a:ext cx="1728192" cy="10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C4729B-2060-4A03-A8A7-8E49D2F15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25276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00317" y="260648"/>
            <a:ext cx="826846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Mathematics</a:t>
            </a:r>
          </a:p>
        </p:txBody>
      </p:sp>
      <p:pic>
        <p:nvPicPr>
          <p:cNvPr id="1434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7409" y="764704"/>
            <a:ext cx="8565071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Mathematics tests – 110 marks available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Children will sit three tests: Paper 1 (40 marks)  Paper 2 (35) and Paper 3 (35).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Paper 1 is for ‘Arithmetic’ lasting for 30 minutes, covering calculation methods for all operations, including use of fractions, percentages and decimals.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Papers 2 and 3 cover ‘Problem Solving and Reasoning’, each lasting for 40 minutes.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Pupils will still require calculation skills but will need to answer questions in context.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Questions gradually increase in difficulty. Not all children will be expected to access some of the more difficult questions later in the paper.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111680-B4E5-4891-B40A-1B2ADC404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9823"/>
            <a:ext cx="865707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3659B-FA85-4474-9FC1-F34766FE2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773" y="126057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7988" y="427038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536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2046288"/>
            <a:ext cx="51784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33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07988" y="427038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638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976438"/>
            <a:ext cx="7708900" cy="418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03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7988" y="427038"/>
            <a:ext cx="8093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Sample Questions</a:t>
            </a:r>
          </a:p>
        </p:txBody>
      </p:sp>
      <p:pic>
        <p:nvPicPr>
          <p:cNvPr id="17412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868488"/>
            <a:ext cx="7013575" cy="463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0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84249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lvl="0" algn="ctr"/>
            <a:r>
              <a:rPr lang="en-GB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Writing and Science Teacher Assessment: </a:t>
            </a:r>
          </a:p>
          <a:p>
            <a:pPr lvl="0"/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Writing and Science will be ‘Teacher Assessed’ before being submitted to Standards and Testing Agency. Pupils complete 5-6 assessed pieces throughout the year</a:t>
            </a:r>
          </a:p>
          <a:p>
            <a:pPr lvl="0"/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All teacher assessments are based on our continuous assessment throughout the year.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Pupils graded at working towards, working at and working beyond – Have to achieve ALL the criteria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5661248"/>
            <a:ext cx="664522" cy="853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C19D1-0AB5-4651-ABAE-28C2A12B5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1" y="47667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9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8229600" cy="470916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Pupils will complete a range of work for different purposes - 5-6 assessed pieces throughout the year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Teacher Assessed against criteria – externally moderated by an assessor form LA.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Moderation and judgements clarified through collaboration with other Fosse Four schools and local schools.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Heavy focus on grammar and punctuation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Not a best fit – need all elements for each level </a:t>
            </a:r>
          </a:p>
          <a:p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F17A1A-2C6C-45E3-8D65-FB5F3D72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89" y="448032"/>
            <a:ext cx="865707" cy="865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EE5A13-5A8B-46F1-BADF-2CC1DD52A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304" y="413284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57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4800" cy="13716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Aims:</a:t>
            </a:r>
            <a:br>
              <a:rPr lang="en-GB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7992888" cy="4752528"/>
          </a:xfrm>
        </p:spPr>
        <p:txBody>
          <a:bodyPr>
            <a:normAutofit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develop an understanding of the requirements of the National Curriculum.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familiarise parents with assessment arrangements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understand the different components of the Key Stage 2 Standard Attainment Tests (SATs)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view some sample materials for the new tests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To understand how you can help your child at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D4C9C-68DA-4980-BC32-AA90ABED8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50254"/>
            <a:ext cx="1281057" cy="1281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018D0E-CFC4-4A5C-8533-5CD9EB1E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52" y="151040"/>
            <a:ext cx="1280271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Assessment Grid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20" y="1575213"/>
            <a:ext cx="8363272" cy="48965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575213"/>
            <a:ext cx="3600400" cy="50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67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7987" y="1165606"/>
            <a:ext cx="8429625" cy="5329237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First and foremost, support and reassure your child that there is nothing to worry about and they should always just try their best. Praise and encourage!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Ensure your child has the best possible attendance at school – We are moving at great speed to ensure coverage……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Support your child with any homework tasks.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Reading, spelling and 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arithmetic</a:t>
            </a: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 (e.g. times tables) are always good to practise.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Talk to your child about what they have learnt at school and what book(s) they are reading (the character, the plot, their opinion).</a:t>
            </a: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07987" y="427038"/>
            <a:ext cx="8378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How to Help Your Child</a:t>
            </a:r>
          </a:p>
        </p:txBody>
      </p:sp>
      <p:pic>
        <p:nvPicPr>
          <p:cNvPr id="1843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"/>
          <a:stretch>
            <a:fillRect/>
          </a:stretch>
        </p:blipFill>
        <p:spPr bwMode="auto">
          <a:xfrm>
            <a:off x="7740352" y="5083911"/>
            <a:ext cx="1167945" cy="141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6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77925"/>
            <a:ext cx="8804596" cy="532923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/>
          <a:lstStyle/>
          <a:p>
            <a:pPr marL="182562">
              <a:defRPr/>
            </a:pPr>
            <a:endParaRPr lang="en-GB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First and foremost, focus developing an enjoyment and love of reading.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Enjoy stories together – reading stories to your child at KS1 and KS2 is equally as important as listening to your child read.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Read a little at a time but often, rather than rarely but for long periods of time!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Talk about the story before, during and afterwards – discuss plot,  characters, their feelings and actions, how it makes you feel etc. Encourage predictions and for your child to have their own opinions – Think why – use evidence from the text to support.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Look up definitions of words together – you could use a dictionary, the internet or an app on a phone or tablet – Vocab = IMP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All reading is valuable!</a:t>
            </a:r>
            <a:endParaRPr lang="en-GB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1946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55600" y="183316"/>
            <a:ext cx="855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How to Help Your Child with Reading</a:t>
            </a:r>
          </a:p>
        </p:txBody>
      </p:sp>
    </p:spTree>
    <p:extLst>
      <p:ext uri="{BB962C8B-B14F-4D97-AF65-F5344CB8AC3E}">
        <p14:creationId xmlns:p14="http://schemas.microsoft.com/office/powerpoint/2010/main" val="24759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345446"/>
            <a:ext cx="8804596" cy="532923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216000"/>
          <a:lstStyle/>
          <a:p>
            <a:pPr marL="182562">
              <a:defRPr/>
            </a:pPr>
            <a:endParaRPr lang="en-GB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Familiarise yourself with the terminology – have a look together – note down anything they are struggling with in their planner.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Practise spellings – crucial.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rgbClr val="FF0000"/>
                </a:solidFill>
                <a:latin typeface="Arial Black" panose="020B0A04020102020204" pitchFamily="34" charset="0"/>
              </a:rPr>
              <a:t> CGP booklets – KS2 English SAT Buster Grammar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Use terms in the planner and quiz your child on them – can they give an example?</a:t>
            </a:r>
          </a:p>
          <a:p>
            <a:pPr marL="182562"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Look up definitions of words together – you could use a dictionary, the internet or an app on a phone or tablet – Vocab = IMP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Ensure SPAG.com homework is completed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Write a sentence – can your child label each word class?</a:t>
            </a:r>
          </a:p>
          <a:p>
            <a:pPr marL="182562"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  <p:pic>
        <p:nvPicPr>
          <p:cNvPr id="1946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355600" y="183316"/>
            <a:ext cx="855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How to Help Your Child with </a:t>
            </a:r>
            <a:r>
              <a:rPr lang="en-GB" altLang="en-US" sz="3600" b="1" dirty="0" err="1">
                <a:latin typeface="Arial Black" panose="020B0A04020102020204" pitchFamily="34" charset="0"/>
              </a:rPr>
              <a:t>SPaG</a:t>
            </a:r>
            <a:endParaRPr lang="en-GB" altLang="en-US" sz="36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7A1C3-991C-4918-9F18-E9683CA1D4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29261" y="2501995"/>
            <a:ext cx="1224916" cy="9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1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407988" y="427037"/>
            <a:ext cx="8378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b="1" dirty="0">
                <a:latin typeface="Arial Black" panose="020B0A04020102020204" pitchFamily="34" charset="0"/>
              </a:rPr>
              <a:t>How to Help Your Child with Maths</a:t>
            </a:r>
          </a:p>
        </p:txBody>
      </p:sp>
      <p:pic>
        <p:nvPicPr>
          <p:cNvPr id="21510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32588"/>
            <a:ext cx="582612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1044783"/>
            <a:ext cx="8784976" cy="555256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Play times tables games – Practise all number operations – especially long division and long multiplication.</a:t>
            </a:r>
          </a:p>
          <a:p>
            <a:pPr marL="182562"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Arithmetic – CGP good booklets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Play mental maths games including counting in different amounts, forwards and backwards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Encourage opportunities for telling the time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Encourage opportunities for counting coins and money; finding amounts or calculating change when shopping</a:t>
            </a:r>
          </a:p>
          <a:p>
            <a:pPr marL="182562"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Identify, weigh or measure  quantities and amounts in the kitchen or in recipes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Play games involving numbers or logic, such as dominoes, card games, darts, draughts or chess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1600" dirty="0">
              <a:solidFill>
                <a:schemeClr val="bg2">
                  <a:lumMod val="10000"/>
                </a:schemeClr>
              </a:solidFill>
              <a:latin typeface="BPreplay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1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86600" cy="1828800"/>
          </a:xfrm>
        </p:spPr>
        <p:txBody>
          <a:bodyPr/>
          <a:lstStyle/>
          <a:p>
            <a:pPr algn="ctr"/>
            <a:r>
              <a:rPr lang="en-GB" sz="8800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8" y="2852936"/>
            <a:ext cx="3827722" cy="20649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C0442D-6579-4130-B81B-3742CB806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878832"/>
            <a:ext cx="2064956" cy="2064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C831A-5AB2-4467-9976-D622553CF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282" y="2852936"/>
            <a:ext cx="2066723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3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924800" cy="2564904"/>
          </a:xfrm>
        </p:spPr>
        <p:txBody>
          <a:bodyPr/>
          <a:lstStyle/>
          <a:p>
            <a:pPr algn="ctr"/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  <a:t>‘2014’ </a:t>
            </a:r>
            <a:b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</a:br>
            <a:r>
              <a:rPr lang="en-GB" dirty="0">
                <a:solidFill>
                  <a:prstClr val="white"/>
                </a:solidFill>
                <a:effectLst/>
                <a:latin typeface="Arial Black" panose="020B0A04020102020204" pitchFamily="34" charset="0"/>
              </a:rPr>
              <a:t>National Curriculum</a:t>
            </a:r>
            <a:br>
              <a:rPr lang="en-GB" dirty="0">
                <a:solidFill>
                  <a:srgbClr val="CEB966">
                    <a:tint val="90000"/>
                    <a:satMod val="120000"/>
                  </a:srgbClr>
                </a:solidFill>
              </a:rPr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8280920" cy="4320480"/>
          </a:xfrm>
        </p:spPr>
        <p:txBody>
          <a:bodyPr>
            <a:normAutofit/>
          </a:bodyPr>
          <a:lstStyle/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Children in </a:t>
            </a:r>
            <a:r>
              <a:rPr lang="en-GB" u="sng" dirty="0">
                <a:latin typeface="Arial Black" panose="020B0A04020102020204" pitchFamily="34" charset="0"/>
              </a:rPr>
              <a:t>all</a:t>
            </a:r>
            <a:r>
              <a:rPr lang="en-GB" dirty="0">
                <a:latin typeface="Arial Black" panose="020B0A04020102020204" pitchFamily="34" charset="0"/>
              </a:rPr>
              <a:t> years at Key Stage 1 and 2 are expected to follow the new national curriculum programme of study – including recovering any gaps due to Covid-19.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525462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Black" panose="020B0A04020102020204" pitchFamily="34" charset="0"/>
              </a:rPr>
              <a:t>KS2 SATs and teacher assessment in Year 6 will reflect the curriculum and there are no concessions and alterations as a result of the disruption of 2020-2022. </a:t>
            </a:r>
          </a:p>
          <a:p>
            <a:pPr marL="525462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GB" dirty="0">
              <a:latin typeface="Arial Black" panose="020B0A04020102020204" pitchFamily="34" charset="0"/>
            </a:endParaRPr>
          </a:p>
          <a:p>
            <a:pPr marL="525462" lvl="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Arial Black" panose="020B0A04020102020204" pitchFamily="34" charset="0"/>
              </a:rPr>
              <a:t>Their results will go to secondary schools and it does create a target grade for GSCE’s.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A1B3FB-7EF7-4F5A-945E-2386D98D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35566"/>
            <a:ext cx="800661" cy="800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E1AC9-5D93-49FB-9EE5-481ED5DCF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63" y="292716"/>
            <a:ext cx="798645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86600" cy="1019200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Black" panose="020B0A04020102020204" pitchFamily="34" charset="0"/>
              </a:rPr>
              <a:t>Results: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844824"/>
            <a:ext cx="8147248" cy="453650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Arial Black" panose="020B0A04020102020204" pitchFamily="34" charset="0"/>
              </a:rPr>
              <a:t>Your child will be assessed as being in one of three key areas:</a:t>
            </a:r>
          </a:p>
          <a:p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Woking Below the Expected Standard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Working At the Expected Standard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Working at Greater Depth in the Expected Standard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This is by a scaled score which is determined by the raw score a child gets (correct answers) which is converted to get a scaled score.</a:t>
            </a:r>
          </a:p>
          <a:p>
            <a:pPr marL="416052" indent="-342900">
              <a:buFont typeface="Arial" panose="020B0604020202020204" pitchFamily="34" charset="0"/>
              <a:buChar char="•"/>
            </a:pPr>
            <a:endParaRPr lang="en-GB" dirty="0">
              <a:latin typeface="Arial Black" panose="020B0A04020102020204" pitchFamily="34" charset="0"/>
            </a:endParaRPr>
          </a:p>
          <a:p>
            <a:pPr marL="416052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 Black" panose="020B0A04020102020204" pitchFamily="34" charset="0"/>
              </a:rPr>
              <a:t>You will officially receive this with your child’s scores with their school report. </a:t>
            </a:r>
          </a:p>
        </p:txBody>
      </p:sp>
      <p:sp>
        <p:nvSpPr>
          <p:cNvPr id="4" name="AutoShape 2" descr="Image result for pic of cartoon scared fac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52DBDB-34FE-4ADE-8730-8029F435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99534"/>
            <a:ext cx="1296144" cy="1296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DA78C0-D952-4569-8347-0F9FB371C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305501"/>
            <a:ext cx="1298561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6715125"/>
            <a:ext cx="582612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331044" y="401638"/>
            <a:ext cx="8454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latin typeface="Arial Black" panose="020B0A04020102020204" pitchFamily="34" charset="0"/>
              </a:rPr>
              <a:t>What are Scaled Scores?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5646" y="1081593"/>
            <a:ext cx="8784976" cy="532923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/>
          <a:lstStyle/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When a pupil sits a test they will receive a raw score (number of correct answers) which will then be converted into a score on the scale.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scale has a lower point of 80 and an upper point 120.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scaled score of 80 to 99 = Working Below National Expectations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100-109 = Working At National Expectations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110-120 = Working at Greater Depth in National Expectations 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525462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scaled score of 100 will always represent the ‘national standard’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raw score that constitutes ‘100’ as a scaled score is worked out using all 600,000 Year 6 pupils scores nationwide. </a:t>
            </a:r>
          </a:p>
          <a:p>
            <a:pPr marL="182562"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The scale has a lower point of 80 and an upper point 120.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Past: 80 to 99 = Working Below 100-109 = Working At  110- 120 working at Greater Depth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Arial Black" panose="020B0A04020102020204" pitchFamily="34" charset="0"/>
              </a:rPr>
              <a:t>A child who achieves the ‘national standard’ (a score of 100) will be judged to have demonstrated sufficient knowledge in the areas assessed by the tests.</a:t>
            </a:r>
          </a:p>
          <a:p>
            <a:pPr marL="342900" indent="-160338"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55B97B-6E9F-435D-9C24-0E4DEF155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7" y="216288"/>
            <a:ext cx="865305" cy="8653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741D7F-DE2A-4FA3-A1A6-DB5DA09F2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6508" y="216087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/>
              <a:t>Raw/Scaled Scores example: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20269"/>
            <a:ext cx="6768752" cy="5533425"/>
          </a:xfrm>
        </p:spPr>
      </p:pic>
    </p:spTree>
    <p:extLst>
      <p:ext uri="{BB962C8B-B14F-4D97-AF65-F5344CB8AC3E}">
        <p14:creationId xmlns:p14="http://schemas.microsoft.com/office/powerpoint/2010/main" val="219196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16033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For the publication of results, each pupil will receive:</a:t>
            </a: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Confirmation of whether or not they attained the national standard. </a:t>
            </a: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The school will be informed of the raw score and the scaled score – will report to students.</a:t>
            </a:r>
          </a:p>
          <a:p>
            <a:pPr marL="719138" lvl="0" indent="-177800">
              <a:buFont typeface="Courier New" panose="02070309020205020404" pitchFamily="49" charset="0"/>
              <a:buChar char="o"/>
              <a:defRPr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pPr marL="541338" lvl="0">
              <a:defRPr/>
            </a:pPr>
            <a:r>
              <a:rPr lang="en-GB" sz="2000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</a:p>
          <a:p>
            <a:pPr marL="541338" lvl="0">
              <a:defRPr/>
            </a:pPr>
            <a:endParaRPr lang="en-GB" sz="20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828092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What do pupils need to get in the tests to score the magic ‘100’?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Last year – 100 – at expected level - raw scores: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Maths – 58/110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(+4)	</a:t>
            </a:r>
            <a:r>
              <a:rPr lang="en-GB" sz="2000" dirty="0">
                <a:latin typeface="Arial Black" panose="020B0A04020102020204" pitchFamily="34" charset="0"/>
              </a:rPr>
              <a:t>	          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95/110 = 110	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(+2)</a:t>
            </a:r>
            <a:r>
              <a:rPr lang="en-GB" sz="2000" dirty="0">
                <a:latin typeface="Arial Black" panose="020B0A04020102020204" pitchFamily="34" charset="0"/>
              </a:rPr>
              <a:t>	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Reading – 28/50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(+1)</a:t>
            </a:r>
            <a:r>
              <a:rPr lang="en-GB" sz="2000" dirty="0">
                <a:latin typeface="Arial Black" panose="020B0A04020102020204" pitchFamily="34" charset="0"/>
              </a:rPr>
              <a:t>		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40/50 = 110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(=)</a:t>
            </a:r>
            <a:r>
              <a:rPr lang="en-GB" sz="2000" dirty="0">
                <a:latin typeface="Arial Black" panose="020B0A04020102020204" pitchFamily="34" charset="0"/>
              </a:rPr>
              <a:t>	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Spag - 35/70	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(-1)</a:t>
            </a:r>
            <a:r>
              <a:rPr lang="en-GB" sz="2000" dirty="0">
                <a:latin typeface="Arial Black" panose="020B0A04020102020204" pitchFamily="34" charset="0"/>
              </a:rPr>
              <a:t>			</a:t>
            </a:r>
            <a:r>
              <a:rPr lang="en-GB" sz="2000" dirty="0">
                <a:solidFill>
                  <a:srgbClr val="FF0000"/>
                </a:solidFill>
                <a:latin typeface="Arial Black" panose="020B0A04020102020204" pitchFamily="34" charset="0"/>
              </a:rPr>
              <a:t>54/70 = 110   </a:t>
            </a:r>
            <a:r>
              <a:rPr lang="en-GB" sz="2000" dirty="0">
                <a:solidFill>
                  <a:srgbClr val="FFFF00"/>
                </a:solidFill>
                <a:latin typeface="Arial Black" panose="020B0A04020102020204" pitchFamily="34" charset="0"/>
              </a:rPr>
              <a:t>(=)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We will prepare pupils thoroughly and encourage pupils to do their best and not be phased by anything they are not sure of.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4376C4-EDB0-4ADC-98F4-48192F2C2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4437112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818F6-9288-4D57-AEDD-F63702FCA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Orston</a:t>
            </a:r>
            <a:r>
              <a:rPr lang="en-GB" dirty="0"/>
              <a:t>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824B2-69F0-49B4-AEA8-B0C74310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QA visit from LA (Dec 25) – ‘ Outcomes at the end of KS2 are significantly above national averages on the last 3 year trend. Pupils working at greater depth is considerably above local and national thresholds’. </a:t>
            </a:r>
          </a:p>
          <a:p>
            <a:pPr marL="137160" indent="0">
              <a:buNone/>
            </a:pPr>
            <a:r>
              <a:rPr lang="en-GB" dirty="0"/>
              <a:t>    </a:t>
            </a:r>
          </a:p>
          <a:p>
            <a:r>
              <a:rPr lang="en-GB" dirty="0"/>
              <a:t>Exceptionally strong results compared to the rest of the country and to schools in Rushcliffe with similar catchments: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4088BF-BA4C-42E9-9046-19A10CF4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830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7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926" y="218556"/>
            <a:ext cx="8712968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SATs Week 2026:</a:t>
            </a:r>
          </a:p>
          <a:p>
            <a:endParaRPr lang="en-GB" dirty="0"/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Key Stage 2 SATs take place nationally in the week commencing 11th May 2026. 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pPr marL="457200" indent="-457200">
              <a:buAutoNum type="arabicPeriod"/>
            </a:pPr>
            <a:r>
              <a:rPr lang="en-GB" sz="2000" dirty="0">
                <a:latin typeface="Arial Black" panose="020B0A04020102020204" pitchFamily="34" charset="0"/>
              </a:rPr>
              <a:t>Monday 11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2026: 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Spelling (approximately 15 minutes)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Punctuation, Vocabulary and Grammar (45 minutes)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2. Tuesday 12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2026: 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Reading (60 minutes)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3. Wednesday 13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2026: Mathematics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Paper 1: Arithmetic (30 minutes)</a:t>
            </a:r>
          </a:p>
          <a:p>
            <a:r>
              <a:rPr lang="en-GB" sz="2000" dirty="0">
                <a:latin typeface="Arial Black" panose="020B0A04020102020204" pitchFamily="34" charset="0"/>
              </a:rPr>
              <a:t>- Paper 2: Reasoning (40 minutes)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r>
              <a:rPr lang="en-GB" sz="2000" dirty="0">
                <a:latin typeface="Arial Black" panose="020B0A04020102020204" pitchFamily="34" charset="0"/>
              </a:rPr>
              <a:t>4. Thursday 14</a:t>
            </a:r>
            <a:r>
              <a:rPr lang="en-GB" sz="2000" baseline="30000" dirty="0">
                <a:latin typeface="Arial Black" panose="020B0A04020102020204" pitchFamily="34" charset="0"/>
              </a:rPr>
              <a:t>th</a:t>
            </a:r>
            <a:r>
              <a:rPr lang="en-GB" sz="2000" dirty="0">
                <a:latin typeface="Arial Black" panose="020B0A04020102020204" pitchFamily="34" charset="0"/>
              </a:rPr>
              <a:t> May 2026:  Mathematics  Paper 3: Reasoning (40 minutes)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pPr algn="ctr"/>
            <a:r>
              <a:rPr lang="en-GB" sz="2000" dirty="0">
                <a:latin typeface="Arial Black" panose="020B0A04020102020204" pitchFamily="34" charset="0"/>
              </a:rPr>
              <a:t>All tests are externally marked.</a:t>
            </a:r>
          </a:p>
          <a:p>
            <a:endParaRPr lang="en-GB" sz="2000" dirty="0">
              <a:latin typeface="Arial Black" panose="020B0A04020102020204" pitchFamily="34" charset="0"/>
            </a:endParaRPr>
          </a:p>
          <a:p>
            <a:endParaRPr lang="en-GB" sz="2000" dirty="0"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56C97-8D8E-4CAC-BDB7-ABC7CB05F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64" y="218556"/>
            <a:ext cx="865707" cy="865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ADD34D-5FD2-48E8-8E45-283673923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218555"/>
            <a:ext cx="865707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F13DC9FEABC459A7A21427C561E5A" ma:contentTypeVersion="12" ma:contentTypeDescription="Create a new document." ma:contentTypeScope="" ma:versionID="3edd6c89995e8b3e30f160bec62e15a3">
  <xsd:schema xmlns:xsd="http://www.w3.org/2001/XMLSchema" xmlns:xs="http://www.w3.org/2001/XMLSchema" xmlns:p="http://schemas.microsoft.com/office/2006/metadata/properties" xmlns:ns3="57cc0853-af0b-49b0-b956-757aea900281" targetNamespace="http://schemas.microsoft.com/office/2006/metadata/properties" ma:root="true" ma:fieldsID="e0042bdb26fd061c311e3a4c222bc488" ns3:_="">
    <xsd:import namespace="57cc0853-af0b-49b0-b956-757aea9002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c0853-af0b-49b0-b956-757aea900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7cc0853-af0b-49b0-b956-757aea900281" xsi:nil="true"/>
  </documentManagement>
</p:properties>
</file>

<file path=customXml/itemProps1.xml><?xml version="1.0" encoding="utf-8"?>
<ds:datastoreItem xmlns:ds="http://schemas.openxmlformats.org/officeDocument/2006/customXml" ds:itemID="{A4238F9F-22D2-4ADD-8C49-C67C37504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cc0853-af0b-49b0-b956-757aea900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3FA0F6-9E22-46C9-BD0C-09CBD0C8EE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7A515-CF3C-48AA-BE10-DF77A8C95986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57cc0853-af0b-49b0-b956-757aea90028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19246</TotalTime>
  <Words>1588</Words>
  <Application>Microsoft Office PowerPoint</Application>
  <PresentationFormat>On-screen Show (4:3)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Arial Black</vt:lpstr>
      <vt:lpstr>Book Antiqua</vt:lpstr>
      <vt:lpstr>BPreplay</vt:lpstr>
      <vt:lpstr>Courier New</vt:lpstr>
      <vt:lpstr>Lucida Sans</vt:lpstr>
      <vt:lpstr>Wingdings</vt:lpstr>
      <vt:lpstr>Wingdings 2</vt:lpstr>
      <vt:lpstr>Wingdings 3</vt:lpstr>
      <vt:lpstr>Apex</vt:lpstr>
      <vt:lpstr>End of Key Stage 2 Assessment - 2026</vt:lpstr>
      <vt:lpstr>Aims: </vt:lpstr>
      <vt:lpstr>     ‘2014’  National Curriculum </vt:lpstr>
      <vt:lpstr>Results: </vt:lpstr>
      <vt:lpstr>PowerPoint Presentation</vt:lpstr>
      <vt:lpstr>Raw/Scaled Scores example:</vt:lpstr>
      <vt:lpstr>PowerPoint Presentation</vt:lpstr>
      <vt:lpstr>Orston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Writing</vt:lpstr>
      <vt:lpstr>Writing Assessment Grid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Key Stage 2 Tests</dc:title>
  <dc:creator>Owen Marriott</dc:creator>
  <cp:lastModifiedBy>Owen Marriott</cp:lastModifiedBy>
  <cp:revision>62</cp:revision>
  <dcterms:created xsi:type="dcterms:W3CDTF">2016-02-21T21:49:14Z</dcterms:created>
  <dcterms:modified xsi:type="dcterms:W3CDTF">2026-02-24T17:42:26Z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0x010100369F13DC9FEABC459A7A21427C561E5A</vt:lpwstr>
  </property>
</Properties>
</file>