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62" r:id="rId7"/>
    <p:sldId id="258" r:id="rId8"/>
    <p:sldId id="264" r:id="rId9"/>
    <p:sldId id="284" r:id="rId10"/>
    <p:sldId id="260" r:id="rId11"/>
    <p:sldId id="280" r:id="rId12"/>
    <p:sldId id="265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66" r:id="rId22"/>
    <p:sldId id="282" r:id="rId23"/>
    <p:sldId id="285" r:id="rId24"/>
    <p:sldId id="276" r:id="rId25"/>
    <p:sldId id="277" r:id="rId26"/>
    <p:sldId id="278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0" d="100"/>
          <a:sy n="80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Marriott" userId="59a8f79d-bdb7-4aea-ac89-0dc32a8f85c4" providerId="ADAL" clId="{41519179-F746-41BD-89D8-FBFEB30FD70F}"/>
    <pc:docChg chg="custSel addSld delSld modSld">
      <pc:chgData name="Owen Marriott" userId="59a8f79d-bdb7-4aea-ac89-0dc32a8f85c4" providerId="ADAL" clId="{41519179-F746-41BD-89D8-FBFEB30FD70F}" dt="2025-02-24T22:10:24.476" v="605" actId="20577"/>
      <pc:docMkLst>
        <pc:docMk/>
      </pc:docMkLst>
      <pc:sldChg chg="modSp">
        <pc:chgData name="Owen Marriott" userId="59a8f79d-bdb7-4aea-ac89-0dc32a8f85c4" providerId="ADAL" clId="{41519179-F746-41BD-89D8-FBFEB30FD70F}" dt="2025-02-24T22:10:24.476" v="605" actId="20577"/>
        <pc:sldMkLst>
          <pc:docMk/>
          <pc:sldMk cId="461754049" sldId="260"/>
        </pc:sldMkLst>
        <pc:spChg chg="mod">
          <ac:chgData name="Owen Marriott" userId="59a8f79d-bdb7-4aea-ac89-0dc32a8f85c4" providerId="ADAL" clId="{41519179-F746-41BD-89D8-FBFEB30FD70F}" dt="2025-02-24T22:10:24.476" v="605" actId="20577"/>
          <ac:spMkLst>
            <pc:docMk/>
            <pc:sldMk cId="461754049" sldId="260"/>
            <ac:spMk id="5" creationId="{00000000-0000-0000-0000-000000000000}"/>
          </ac:spMkLst>
        </pc:spChg>
      </pc:sldChg>
      <pc:sldChg chg="modSp mod modAnim">
        <pc:chgData name="Owen Marriott" userId="59a8f79d-bdb7-4aea-ac89-0dc32a8f85c4" providerId="ADAL" clId="{41519179-F746-41BD-89D8-FBFEB30FD70F}" dt="2025-02-24T22:07:56.501" v="578" actId="20577"/>
        <pc:sldMkLst>
          <pc:docMk/>
          <pc:sldMk cId="349465368" sldId="280"/>
        </pc:sldMkLst>
        <pc:spChg chg="mod">
          <ac:chgData name="Owen Marriott" userId="59a8f79d-bdb7-4aea-ac89-0dc32a8f85c4" providerId="ADAL" clId="{41519179-F746-41BD-89D8-FBFEB30FD70F}" dt="2025-02-24T20:37:16.429" v="124" actId="20577"/>
          <ac:spMkLst>
            <pc:docMk/>
            <pc:sldMk cId="349465368" sldId="280"/>
            <ac:spMk id="2" creationId="{00000000-0000-0000-0000-000000000000}"/>
          </ac:spMkLst>
        </pc:spChg>
        <pc:spChg chg="mod">
          <ac:chgData name="Owen Marriott" userId="59a8f79d-bdb7-4aea-ac89-0dc32a8f85c4" providerId="ADAL" clId="{41519179-F746-41BD-89D8-FBFEB30FD70F}" dt="2025-02-24T22:07:56.501" v="578" actId="20577"/>
          <ac:spMkLst>
            <pc:docMk/>
            <pc:sldMk cId="349465368" sldId="280"/>
            <ac:spMk id="3" creationId="{00000000-0000-0000-0000-000000000000}"/>
          </ac:spMkLst>
        </pc:spChg>
      </pc:sldChg>
      <pc:sldChg chg="add del">
        <pc:chgData name="Owen Marriott" userId="59a8f79d-bdb7-4aea-ac89-0dc32a8f85c4" providerId="ADAL" clId="{41519179-F746-41BD-89D8-FBFEB30FD70F}" dt="2025-02-24T20:47:57.560" v="559" actId="2696"/>
        <pc:sldMkLst>
          <pc:docMk/>
          <pc:sldMk cId="2618898066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76EB5E-7981-4EEB-B9AA-38DC18B622D4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End of Key Stage 2 Assessment - 2025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342" y="4520753"/>
            <a:ext cx="8305800" cy="11430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Arial Black" panose="020B0A04020102020204" pitchFamily="34" charset="0"/>
              </a:rPr>
              <a:t>Orston</a:t>
            </a: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 Primary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51" y="2204864"/>
            <a:ext cx="3827722" cy="2064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AF81E-0093-4132-AB23-3A9CFF53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2" y="2996952"/>
            <a:ext cx="1512168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93E62-744E-4A22-8E48-D9C68A630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997181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07987" y="401638"/>
            <a:ext cx="8384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Spelling, Punctuation and Grammar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1454860"/>
            <a:ext cx="8856984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A Spelling test is administered containing 20 words, lasting approximately 15 minutes. (20 marks)</a:t>
            </a:r>
          </a:p>
          <a:p>
            <a:pPr marL="182562"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A separate test (50 marks) is given on Punctuation, Vocabulary and Grammar.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This test lasts for 45 minutes and requires short answer questions, including some multiple choice.</a:t>
            </a:r>
          </a:p>
          <a:p>
            <a:pPr marL="182562"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Marks for these two tests are added together to give a total for Spelling, Punctuation and Grammar.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0D6DD-15CD-4078-8833-40D8E4C2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55" y="736260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8DC92-A9D4-4F48-B015-7D054085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4" y="74883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07987" y="401638"/>
            <a:ext cx="7985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229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141538"/>
            <a:ext cx="7642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8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07987" y="401638"/>
            <a:ext cx="809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473325"/>
            <a:ext cx="76485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0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07988" y="401638"/>
            <a:ext cx="819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Reading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600" y="1118467"/>
            <a:ext cx="8429625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Reading Test consists of a single test paper with three unrelated reading texts.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Children are given 60 minutes in total, which includes reading the texts and answering the questions.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total of 50 marks are available.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Questions are designed to assess the comprehension and understanding of a child’s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Some questions are multiple choice or selected response, others require short answers and some require an extended response or explanation.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221"/>
            <a:ext cx="1728192" cy="10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C4729B-2060-4A03-A8A7-8E49D2F1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5276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0317" y="260648"/>
            <a:ext cx="82684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Mathematics</a:t>
            </a:r>
          </a:p>
        </p:txBody>
      </p:sp>
      <p:pic>
        <p:nvPicPr>
          <p:cNvPr id="1434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409" y="764704"/>
            <a:ext cx="8565071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Mathematics tests – 110 marks available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Children will sit three tests: Paper 1 (40 marks)  Paper 2 (35) and Paper 3 (35).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Paper 1 is for ‘Arithmetic’ lasting for 30 minutes, covering calculation methods for all operations, including use of fractions, percentages and decimals.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Papers 2 and 3 cover ‘Problem Solving and Reasoning’, each lasting for 40 minutes.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Pupils will still require calculation skills but will need to answer questions in context.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Questions gradually increase in difficulty. Not all children will be expected to access some of the more difficult questions later in the paper.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11680-B4E5-4891-B40A-1B2ADC404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9823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3659B-FA85-4474-9FC1-F34766FE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73" y="126057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536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046288"/>
            <a:ext cx="51784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638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976438"/>
            <a:ext cx="7708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3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868488"/>
            <a:ext cx="701357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0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GB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Writing and Science Teacher Assessment: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Writing and Science will be ‘Teacher Assessed’ before being submitted to Standards and Testing Agency. Pupils complete 5-6 assessed pieces throughout the year</a:t>
            </a:r>
          </a:p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All teacher assessments are based on our continuous assessment throughout the year.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Pupils graded at working towards, working at and working beyond – Have to achieve ALL the criteria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661248"/>
            <a:ext cx="6645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19D1-0AB5-4651-ABAE-28C2A12B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47667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70916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Pupils will complete a range of work for different purposes - 5-6 assessed pieces throughout the year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Teacher Assessed against criteria – externally moderated by an assessor form LA.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Moderation and judgements clarified through collaboration with other Fosse Four schools and local schools.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Heavy focus on grammar and punctuation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Not a best fit – need all elements for each level </a:t>
            </a:r>
          </a:p>
          <a:p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17A1A-2C6C-45E3-8D65-FB5F3D72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9" y="448032"/>
            <a:ext cx="865707" cy="86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E5A13-5A8B-46F1-BADF-2CC1DD52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13284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4800" cy="1371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Aims: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992888" cy="4752528"/>
          </a:xfrm>
        </p:spPr>
        <p:txBody>
          <a:bodyPr>
            <a:normAutofit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develop an understanding of the requirements of the National Curriculum.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familiarise parents with assessment arrangements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understand the different components of the Key Stage 2 Standard Attainment Tests (SATs)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view some sample materials for the new tests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understand how you can help your child at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D4C9C-68DA-4980-BC32-AA90ABED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0254"/>
            <a:ext cx="1281057" cy="1281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18D0E-CFC4-4A5C-8533-5CD9EB1E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52" y="151040"/>
            <a:ext cx="12802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Assessment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20" y="1575213"/>
            <a:ext cx="8363272" cy="48965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75213"/>
            <a:ext cx="3600400" cy="5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87" y="1165606"/>
            <a:ext cx="8429625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First and foremost, support and reassure your child that there is nothing to worry about and they should always just try their best. Praise and encourage!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Ensure your child has the best possible attendance at school – We are moving at great speed to ensure coverage……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Support your child with any homework tasks.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Reading, spelling and 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arithmetic</a:t>
            </a: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 (e.g. times tables) are always good to practise.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Talk to your child about what they have learnt at school and what book(s) they are reading (the character, the plot, their opinion).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07987" y="427038"/>
            <a:ext cx="8378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How to Help Your Child</a:t>
            </a:r>
          </a:p>
        </p:txBody>
      </p:sp>
      <p:pic>
        <p:nvPicPr>
          <p:cNvPr id="1843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"/>
          <a:stretch>
            <a:fillRect/>
          </a:stretch>
        </p:blipFill>
        <p:spPr bwMode="auto">
          <a:xfrm>
            <a:off x="7740352" y="5083911"/>
            <a:ext cx="1167945" cy="14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7925"/>
            <a:ext cx="8804596" cy="532923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182562">
              <a:defRPr/>
            </a:pP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First and foremost, focus developing an enjoyment and love of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Enjoy stories together – reading stories to your child at KS1 and KS2 is equally as important as listening to your child read.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Read a little at a time but often, rather than rarely but for long periods of time!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Talk about the story before, during and afterwards – discuss plot,  characters, their feelings and actions, how it makes you feel etc. Encourage predictions and for your child to have their own opinions – Think why – use evidence from the text to support.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Look up definitions of words together – you could use a dictionary, the internet or an app on a phone or tablet – Vocab = IMP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All reading is valuable!</a:t>
            </a: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1946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55600" y="183316"/>
            <a:ext cx="855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How to Help Your Child with Reading</a:t>
            </a:r>
          </a:p>
        </p:txBody>
      </p:sp>
    </p:spTree>
    <p:extLst>
      <p:ext uri="{BB962C8B-B14F-4D97-AF65-F5344CB8AC3E}">
        <p14:creationId xmlns:p14="http://schemas.microsoft.com/office/powerpoint/2010/main" val="24759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07988" y="427037"/>
            <a:ext cx="8378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How to Help Your Child with Maths</a:t>
            </a:r>
          </a:p>
        </p:txBody>
      </p:sp>
      <p:pic>
        <p:nvPicPr>
          <p:cNvPr id="2151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1044783"/>
            <a:ext cx="8784976" cy="555256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times tables games – Practise all number operations – especially long division and long multiplication.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Arithmetic – CGP good booklets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mental maths games including counting in different amounts, forwards and backwards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Encourage opportunities for telling the time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Encourage opportunities for counting coins and money; finding amounts or calculating change when shopping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Identify, weigh or measure  quantities and amounts in the kitchen or in recipes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games involving numbers or logic, such as dominoes, card games, darts, draughts or chess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86600" cy="1828800"/>
          </a:xfrm>
        </p:spPr>
        <p:txBody>
          <a:bodyPr/>
          <a:lstStyle/>
          <a:p>
            <a:pPr algn="ctr"/>
            <a:r>
              <a:rPr lang="en-GB" sz="88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8" y="2852936"/>
            <a:ext cx="3827722" cy="206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0442D-6579-4130-B81B-3742CB80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78832"/>
            <a:ext cx="2064956" cy="2064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C831A-5AB2-4467-9976-D622553CF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282" y="2852936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924800" cy="2564904"/>
          </a:xfrm>
        </p:spPr>
        <p:txBody>
          <a:bodyPr/>
          <a:lstStyle/>
          <a:p>
            <a:pPr algn="ctr"/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  <a:t>‘2014’ </a:t>
            </a: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  <a:t>National Curriculum</a:t>
            </a:r>
            <a:br>
              <a:rPr lang="en-GB" dirty="0">
                <a:solidFill>
                  <a:srgbClr val="CEB966">
                    <a:tint val="90000"/>
                    <a:satMod val="120000"/>
                  </a:srgbClr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8280920" cy="4320480"/>
          </a:xfrm>
        </p:spPr>
        <p:txBody>
          <a:bodyPr>
            <a:normAutofit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Children in </a:t>
            </a:r>
            <a:r>
              <a:rPr lang="en-GB" u="sng" dirty="0">
                <a:latin typeface="Arial Black" panose="020B0A04020102020204" pitchFamily="34" charset="0"/>
              </a:rPr>
              <a:t>all</a:t>
            </a:r>
            <a:r>
              <a:rPr lang="en-GB" dirty="0">
                <a:latin typeface="Arial Black" panose="020B0A04020102020204" pitchFamily="34" charset="0"/>
              </a:rPr>
              <a:t> years at Key Stage 1 and 2 are expected to follow the new national curriculum programme of study – including recovering any gaps due to Covid-19.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Black" panose="020B0A04020102020204" pitchFamily="34" charset="0"/>
              </a:rPr>
              <a:t>KS2 SATs and teacher assessment in Year 6 will reflect the curriculum and there are no concessions and alterations as a result of the disruption of 2020-2022. </a:t>
            </a: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dirty="0">
              <a:latin typeface="Arial Black" panose="020B0A04020102020204" pitchFamily="34" charset="0"/>
            </a:endParaRP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Black" panose="020B0A04020102020204" pitchFamily="34" charset="0"/>
              </a:rPr>
              <a:t>Your child will be part of the fourth group of pupils to undertake the tests since the pandemic and school closures began in 2020.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1B3FB-7EF7-4F5A-945E-2386D98D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5566"/>
            <a:ext cx="800661" cy="80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E1AC9-5D93-49FB-9EE5-481ED5DC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63" y="292716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86600" cy="10192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Results: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8147248" cy="4536504"/>
          </a:xfrm>
        </p:spPr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Your child will be assessed as being in one of three key areas: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Woking Below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Working At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Working at Greater Depth in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This is by a scaled score which is determined by the raw score a child gets (correct answers) which is converted to get a scaled score.</a:t>
            </a:r>
          </a:p>
        </p:txBody>
      </p:sp>
      <p:sp>
        <p:nvSpPr>
          <p:cNvPr id="4" name="AutoShape 2" descr="Image result for pic of cartoon scared fac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2DBDB-34FE-4ADE-8730-8029F435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9534"/>
            <a:ext cx="1296144" cy="12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A78C0-D952-4569-8347-0F9FB371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05501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331044" y="401638"/>
            <a:ext cx="8454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What are Scaled Scores?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646" y="1081593"/>
            <a:ext cx="8784976" cy="532923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When a pupil sits a test they will receive a raw score (number of correct answers) which will then be converted into a score on the scale.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scale has a lower point of 80 and an upper point 120.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scaled score of 80 to 99 = Working Below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100-109 = Working At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110-120 = Working at Greater Depth in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2546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scaled score of 100 will always represent the ‘national standard’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raw score that constitutes ‘100’ as a scaled score is worked out using all 600,000 Year 6 pupils scores nationwide. 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scale has a lower point of 80 and an upper point 120.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Past: 80 to 99 = Working Below 100-109 = Working At  110- 120 working at Greater Depth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child who achieves the ‘national standard’ (a score of 100) will be judged to have demonstrated sufficient knowledge in the areas assessed by the tests.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B97B-6E9F-435D-9C24-0E4DEF15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7" y="216288"/>
            <a:ext cx="865305" cy="865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41D7F-DE2A-4FA3-A1A6-DB5DA09F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08" y="216087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Raw/Scaled Scores example: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0269"/>
            <a:ext cx="6768752" cy="5533425"/>
          </a:xfrm>
        </p:spPr>
      </p:pic>
    </p:spTree>
    <p:extLst>
      <p:ext uri="{BB962C8B-B14F-4D97-AF65-F5344CB8AC3E}">
        <p14:creationId xmlns:p14="http://schemas.microsoft.com/office/powerpoint/2010/main" val="219196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For the publication of results, each pupil will receive: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Confirmation of whether or not they attained the national standard. 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The school will be informed of the raw score and the scaled score – will report to students.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541338" lvl="0"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  <a:p>
            <a:pPr marL="541338" lvl="0"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What do pupils need to get in the tests to score the magic ‘100’?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Last year – 100 – at expected level - raw scores: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Maths – 54/110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(-2)	</a:t>
            </a:r>
            <a:r>
              <a:rPr lang="en-GB" sz="2000" dirty="0">
                <a:latin typeface="Arial Black" panose="020B0A04020102020204" pitchFamily="34" charset="0"/>
              </a:rPr>
              <a:t>	          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93/110 = 110	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(-1)</a:t>
            </a:r>
            <a:r>
              <a:rPr lang="en-GB" sz="2000" dirty="0">
                <a:latin typeface="Arial Black" panose="020B0A04020102020204" pitchFamily="34" charset="0"/>
              </a:rPr>
              <a:t>	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Reading – 27/50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(+3)</a:t>
            </a:r>
            <a:r>
              <a:rPr lang="en-GB" sz="2000" dirty="0">
                <a:latin typeface="Arial Black" panose="020B0A04020102020204" pitchFamily="34" charset="0"/>
              </a:rPr>
              <a:t>		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40/50 = 110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(+2)</a:t>
            </a:r>
            <a:r>
              <a:rPr lang="en-GB" sz="2000" dirty="0">
                <a:latin typeface="Arial Black" panose="020B0A04020102020204" pitchFamily="34" charset="0"/>
              </a:rPr>
              <a:t>	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Spag - 36/70	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(0)</a:t>
            </a:r>
            <a:r>
              <a:rPr lang="en-GB" sz="2000" dirty="0">
                <a:latin typeface="Arial Black" panose="020B0A04020102020204" pitchFamily="34" charset="0"/>
              </a:rPr>
              <a:t>			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54/70 = 110 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(-1)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We will prepare pupils thoroughly and encourage pupils to do their best and not be phased by anything they are not sure of.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376C4-EDB0-4ADC-98F4-48192F2C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3711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Orston</a:t>
            </a:r>
            <a:r>
              <a:rPr lang="en-GB" dirty="0"/>
              <a:t> SATS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1" y="1220862"/>
            <a:ext cx="8653377" cy="523247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endParaRPr lang="en-GB" dirty="0"/>
          </a:p>
          <a:p>
            <a:r>
              <a:rPr lang="en-GB" dirty="0"/>
              <a:t>Exceptionally strong results compared to the rest of the country and to schools in Rushcliffe with similar catchments:</a:t>
            </a:r>
          </a:p>
          <a:p>
            <a:r>
              <a:rPr lang="en-GB" dirty="0"/>
              <a:t>                                   </a:t>
            </a:r>
            <a:r>
              <a:rPr lang="en-GB" sz="4000" b="1" u="sng" dirty="0" err="1"/>
              <a:t>Orston</a:t>
            </a:r>
            <a:r>
              <a:rPr lang="en-GB" sz="4000" b="1" u="sng" dirty="0"/>
              <a:t> pupil attainment:</a:t>
            </a:r>
          </a:p>
          <a:p>
            <a:endParaRPr lang="en-GB" dirty="0"/>
          </a:p>
          <a:p>
            <a:r>
              <a:rPr lang="en-GB" dirty="0"/>
              <a:t>Reading 2023 (100%) 27% + </a:t>
            </a:r>
            <a:r>
              <a:rPr lang="en-GB" dirty="0" err="1"/>
              <a:t>nat</a:t>
            </a:r>
            <a:r>
              <a:rPr lang="en-GB" dirty="0"/>
              <a:t> average (36% GD) 			           2004 (88%) 14% + </a:t>
            </a:r>
            <a:r>
              <a:rPr lang="en-GB" dirty="0" err="1"/>
              <a:t>nat</a:t>
            </a:r>
            <a:r>
              <a:rPr lang="en-GB" dirty="0"/>
              <a:t> average (48% GD)</a:t>
            </a:r>
          </a:p>
          <a:p>
            <a:endParaRPr lang="en-GB" dirty="0"/>
          </a:p>
          <a:p>
            <a:r>
              <a:rPr lang="en-GB" dirty="0"/>
              <a:t>Maths 2023 (92%) 19% + </a:t>
            </a:r>
            <a:r>
              <a:rPr lang="en-GB" dirty="0" err="1"/>
              <a:t>nat</a:t>
            </a:r>
            <a:r>
              <a:rPr lang="en-GB" dirty="0"/>
              <a:t> average (38% GD) 				       2024 (88%) 15% + </a:t>
            </a:r>
            <a:r>
              <a:rPr lang="en-GB" dirty="0" err="1"/>
              <a:t>nat</a:t>
            </a:r>
            <a:r>
              <a:rPr lang="en-GB" dirty="0"/>
              <a:t> average (56% GD) </a:t>
            </a:r>
          </a:p>
          <a:p>
            <a:endParaRPr lang="en-GB" dirty="0"/>
          </a:p>
          <a:p>
            <a:r>
              <a:rPr lang="en-GB" dirty="0"/>
              <a:t>Spag 2003 (100%) 28% + </a:t>
            </a:r>
            <a:r>
              <a:rPr lang="en-GB" dirty="0" err="1"/>
              <a:t>nat</a:t>
            </a:r>
            <a:r>
              <a:rPr lang="en-GB" dirty="0"/>
              <a:t> average (36% GD)                                      	    2024 (96%) 24% + </a:t>
            </a:r>
            <a:r>
              <a:rPr lang="en-GB" dirty="0" err="1"/>
              <a:t>nat</a:t>
            </a:r>
            <a:r>
              <a:rPr lang="en-GB" dirty="0"/>
              <a:t> average (64% GD)</a:t>
            </a:r>
          </a:p>
          <a:p>
            <a:pPr marL="13716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Writing 2023 (87%)  17% + </a:t>
            </a:r>
            <a:r>
              <a:rPr lang="en-GB" dirty="0" err="1"/>
              <a:t>nat</a:t>
            </a:r>
            <a:r>
              <a:rPr lang="en-GB" dirty="0"/>
              <a:t> average (12% GD) 			         2024 (80%)   9% + </a:t>
            </a:r>
            <a:r>
              <a:rPr lang="en-GB" dirty="0" err="1"/>
              <a:t>nat</a:t>
            </a:r>
            <a:r>
              <a:rPr lang="en-GB" dirty="0"/>
              <a:t> average (15% GD)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AF7A9-BBEB-481F-8E0A-99E5B199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6063"/>
            <a:ext cx="865707" cy="865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C8C39-E175-4FEB-9A12-02A8994C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87727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26" y="218556"/>
            <a:ext cx="871296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SATs Week 2025:</a:t>
            </a:r>
          </a:p>
          <a:p>
            <a:endParaRPr lang="en-GB" dirty="0"/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Key Stage 2 SATs take place nationally in the week commencing 12th May 2025. 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Monday 12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2025: 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Spelling (approximately 15 minutes)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Punctuation, Vocabulary and Grammar (45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2. Tuesday 13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2025: 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Reading (60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3. Wednesday 14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2025: Mathematics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Paper 1: Arithmetic (30 minutes)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Paper 2: Reasoning (40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4. Thursday 15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2025:  Mathematics  Paper 3: Reasoning (40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pPr algn="ctr"/>
            <a:r>
              <a:rPr lang="en-GB" sz="2000" dirty="0">
                <a:latin typeface="Arial Black" panose="020B0A04020102020204" pitchFamily="34" charset="0"/>
              </a:rPr>
              <a:t>All tests are externally marked.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56C97-8D8E-4CAC-BDB7-ABC7CB05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4" y="218556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DD34D-5FD2-48E8-8E45-28367392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18555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cc0853-af0b-49b0-b956-757aea9002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F13DC9FEABC459A7A21427C561E5A" ma:contentTypeVersion="12" ma:contentTypeDescription="Create a new document." ma:contentTypeScope="" ma:versionID="3edd6c89995e8b3e30f160bec62e15a3">
  <xsd:schema xmlns:xsd="http://www.w3.org/2001/XMLSchema" xmlns:xs="http://www.w3.org/2001/XMLSchema" xmlns:p="http://schemas.microsoft.com/office/2006/metadata/properties" xmlns:ns3="57cc0853-af0b-49b0-b956-757aea900281" targetNamespace="http://schemas.microsoft.com/office/2006/metadata/properties" ma:root="true" ma:fieldsID="e0042bdb26fd061c311e3a4c222bc488" ns3:_="">
    <xsd:import namespace="57cc0853-af0b-49b0-b956-757aea9002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c0853-af0b-49b0-b956-757aea900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3FA0F6-9E22-46C9-BD0C-09CBD0C8E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7A515-CF3C-48AA-BE10-DF77A8C9598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7cc0853-af0b-49b0-b956-757aea9002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238F9F-22D2-4ADD-8C49-C67C37504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c0853-af0b-49b0-b956-757aea900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17402</TotalTime>
  <Words>1574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 Antiqua</vt:lpstr>
      <vt:lpstr>BPreplay</vt:lpstr>
      <vt:lpstr>Courier New</vt:lpstr>
      <vt:lpstr>Lucida Sans</vt:lpstr>
      <vt:lpstr>Wingdings</vt:lpstr>
      <vt:lpstr>Wingdings 2</vt:lpstr>
      <vt:lpstr>Wingdings 3</vt:lpstr>
      <vt:lpstr>Apex</vt:lpstr>
      <vt:lpstr>End of Key Stage 2 Assessment - 2025</vt:lpstr>
      <vt:lpstr>Aims: </vt:lpstr>
      <vt:lpstr>     ‘2014’  National Curriculum </vt:lpstr>
      <vt:lpstr>Results: </vt:lpstr>
      <vt:lpstr>PowerPoint Presentation</vt:lpstr>
      <vt:lpstr>Raw/Scaled Scores example:</vt:lpstr>
      <vt:lpstr>PowerPoint Presentation</vt:lpstr>
      <vt:lpstr>Orston SATS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</vt:lpstr>
      <vt:lpstr>Writing Assessment Grid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Key Stage 2 Tests</dc:title>
  <dc:creator>Owen Marriott</dc:creator>
  <cp:lastModifiedBy>Owen Marriott</cp:lastModifiedBy>
  <cp:revision>53</cp:revision>
  <dcterms:created xsi:type="dcterms:W3CDTF">2016-02-21T21:49:14Z</dcterms:created>
  <dcterms:modified xsi:type="dcterms:W3CDTF">2025-02-24T22:11:12Z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0x010100369F13DC9FEABC459A7A21427C561E5A</vt:lpwstr>
  </property>
</Properties>
</file>